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4"/>
    <p:sldMasterId id="2147483712" r:id="rId5"/>
  </p:sldMasterIdLst>
  <p:handoutMasterIdLst>
    <p:handoutMasterId r:id="rId11"/>
  </p:handoutMasterIdLst>
  <p:sldIdLst>
    <p:sldId id="257" r:id="rId6"/>
    <p:sldId id="258" r:id="rId7"/>
    <p:sldId id="259" r:id="rId8"/>
    <p:sldId id="267" r:id="rId9"/>
    <p:sldId id="269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1C04F4E-3142-99B7-0863-DB48E11168D9}" name="Prokkola Susanna" initials="PS" userId="S::Susanna.Prokkola@siunsote.fi::6f916fc4-04de-49e4-9cc3-60063c6d9f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9B5"/>
    <a:srgbClr val="50C985"/>
    <a:srgbClr val="FDC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C2D4E1-4645-4F60-B47D-52A75DC804F4}" v="1" dt="2024-10-03T07:47:31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43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4712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>
                <a:solidFill>
                  <a:schemeClr val="tx1"/>
                </a:solidFill>
              </a:rPr>
              <a:t>Myynti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1775C5-CB75-4FAE-B536-050A5A52B4C1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AAA5836-6E17-4B46-B268-7AAB643A370E}">
      <dgm:prSet/>
      <dgm:spPr/>
      <dgm:t>
        <a:bodyPr/>
        <a:lstStyle/>
        <a:p>
          <a:r>
            <a:rPr lang="fi-FI"/>
            <a:t>Jokaisen listan julkaisun jälkeen, 3 viikon välein</a:t>
          </a:r>
          <a:endParaRPr lang="en-US"/>
        </a:p>
      </dgm:t>
    </dgm:pt>
    <dgm:pt modelId="{D4B53595-816B-4CEF-8447-AA9685D29453}" type="parTrans" cxnId="{2D783271-30C9-419E-A17E-DA277A3CAB86}">
      <dgm:prSet/>
      <dgm:spPr/>
      <dgm:t>
        <a:bodyPr/>
        <a:lstStyle/>
        <a:p>
          <a:endParaRPr lang="en-US"/>
        </a:p>
      </dgm:t>
    </dgm:pt>
    <dgm:pt modelId="{B48DC897-641D-4739-AE0E-51B206010DDB}" type="sibTrans" cxnId="{2D783271-30C9-419E-A17E-DA277A3CAB86}">
      <dgm:prSet/>
      <dgm:spPr/>
      <dgm:t>
        <a:bodyPr/>
        <a:lstStyle/>
        <a:p>
          <a:endParaRPr lang="en-US"/>
        </a:p>
      </dgm:t>
    </dgm:pt>
    <dgm:pt modelId="{A11D4751-48A8-4EEF-B084-99582C1C31EF}">
      <dgm:prSet/>
      <dgm:spPr/>
      <dgm:t>
        <a:bodyPr/>
        <a:lstStyle/>
        <a:p>
          <a:r>
            <a:rPr lang="fi-FI"/>
            <a:t>Tuodaan esille työvuorosuunnittelussa tulleet havainnot</a:t>
          </a:r>
          <a:endParaRPr lang="en-US"/>
        </a:p>
      </dgm:t>
    </dgm:pt>
    <dgm:pt modelId="{A876CA57-948D-4964-9A89-D490A9A0AD3A}" type="parTrans" cxnId="{1FDFE0C8-EDA5-40EF-BF29-9FBBF59C7CD9}">
      <dgm:prSet/>
      <dgm:spPr/>
      <dgm:t>
        <a:bodyPr/>
        <a:lstStyle/>
        <a:p>
          <a:endParaRPr lang="en-US"/>
        </a:p>
      </dgm:t>
    </dgm:pt>
    <dgm:pt modelId="{EA0E9AB5-B930-4CF7-9583-CC9823CEBD9B}" type="sibTrans" cxnId="{1FDFE0C8-EDA5-40EF-BF29-9FBBF59C7CD9}">
      <dgm:prSet/>
      <dgm:spPr/>
      <dgm:t>
        <a:bodyPr/>
        <a:lstStyle/>
        <a:p>
          <a:endParaRPr lang="en-US"/>
        </a:p>
      </dgm:t>
    </dgm:pt>
    <dgm:pt modelId="{7313326A-B543-481B-9A46-0A6C73CC0105}">
      <dgm:prSet/>
      <dgm:spPr/>
      <dgm:t>
        <a:bodyPr/>
        <a:lstStyle/>
        <a:p>
          <a:r>
            <a:rPr lang="fi-FI"/>
            <a:t>Avataan havaintojen syitä</a:t>
          </a:r>
          <a:endParaRPr lang="en-US"/>
        </a:p>
      </dgm:t>
    </dgm:pt>
    <dgm:pt modelId="{4AC204B7-6765-4D97-AD3D-D3954BBCB3D8}" type="parTrans" cxnId="{F05EE525-28C1-4EFD-8479-B332F2DDBB97}">
      <dgm:prSet/>
      <dgm:spPr/>
      <dgm:t>
        <a:bodyPr/>
        <a:lstStyle/>
        <a:p>
          <a:endParaRPr lang="en-US"/>
        </a:p>
      </dgm:t>
    </dgm:pt>
    <dgm:pt modelId="{77B6DF7F-0267-44A4-86E9-B3AD82BD76E8}" type="sibTrans" cxnId="{F05EE525-28C1-4EFD-8479-B332F2DDBB97}">
      <dgm:prSet/>
      <dgm:spPr/>
      <dgm:t>
        <a:bodyPr/>
        <a:lstStyle/>
        <a:p>
          <a:endParaRPr lang="en-US"/>
        </a:p>
      </dgm:t>
    </dgm:pt>
    <dgm:pt modelId="{C2FBD719-8A18-4A74-8F8B-5B0209DC56AD}">
      <dgm:prSet/>
      <dgm:spPr/>
      <dgm:t>
        <a:bodyPr/>
        <a:lstStyle/>
        <a:p>
          <a:r>
            <a:rPr lang="fi-FI"/>
            <a:t>Molemminpuolinen palaute</a:t>
          </a:r>
          <a:endParaRPr lang="en-US"/>
        </a:p>
      </dgm:t>
    </dgm:pt>
    <dgm:pt modelId="{5E32275B-7C53-433A-A788-8722A19B53A8}" type="parTrans" cxnId="{56807AE6-D9DE-43DF-9EFC-38BEF9E83869}">
      <dgm:prSet/>
      <dgm:spPr/>
      <dgm:t>
        <a:bodyPr/>
        <a:lstStyle/>
        <a:p>
          <a:endParaRPr lang="en-US"/>
        </a:p>
      </dgm:t>
    </dgm:pt>
    <dgm:pt modelId="{08A1234A-DDF3-4753-A972-AB6057E32A22}" type="sibTrans" cxnId="{56807AE6-D9DE-43DF-9EFC-38BEF9E83869}">
      <dgm:prSet/>
      <dgm:spPr/>
      <dgm:t>
        <a:bodyPr/>
        <a:lstStyle/>
        <a:p>
          <a:endParaRPr lang="en-US"/>
        </a:p>
      </dgm:t>
    </dgm:pt>
    <dgm:pt modelId="{7E7FA057-EA66-4629-95BB-D50234BBB25D}">
      <dgm:prSet/>
      <dgm:spPr/>
      <dgm:t>
        <a:bodyPr/>
        <a:lstStyle/>
        <a:p>
          <a:r>
            <a:rPr lang="fi-FI">
              <a:sym typeface="Wingdings" panose="05000000000000000000" pitchFamily="2" charset="2"/>
            </a:rPr>
            <a:t></a:t>
          </a:r>
          <a:r>
            <a:rPr lang="fi-FI"/>
            <a:t> YHTEINEN TILANNEKUVA TYÖVUOROSUUNNITTELUUN VAIKUTTAVISTA TEKIJÖISTÄ</a:t>
          </a:r>
          <a:endParaRPr lang="en-US" dirty="0"/>
        </a:p>
      </dgm:t>
    </dgm:pt>
    <dgm:pt modelId="{228AAF22-0ABF-442D-B0AD-15A2A9A95BF4}" type="parTrans" cxnId="{F6FCF34B-A3A9-4584-A2E3-2AC0480680A3}">
      <dgm:prSet/>
      <dgm:spPr/>
      <dgm:t>
        <a:bodyPr/>
        <a:lstStyle/>
        <a:p>
          <a:endParaRPr lang="en-US"/>
        </a:p>
      </dgm:t>
    </dgm:pt>
    <dgm:pt modelId="{26111EBC-CD24-40F1-A3EE-920DE06B9B74}" type="sibTrans" cxnId="{F6FCF34B-A3A9-4584-A2E3-2AC0480680A3}">
      <dgm:prSet/>
      <dgm:spPr/>
      <dgm:t>
        <a:bodyPr/>
        <a:lstStyle/>
        <a:p>
          <a:endParaRPr lang="en-US"/>
        </a:p>
      </dgm:t>
    </dgm:pt>
    <dgm:pt modelId="{13EED018-9433-4DBF-8407-5F50243D8FAB}" type="pres">
      <dgm:prSet presAssocID="{961775C5-CB75-4FAE-B536-050A5A52B4C1}" presName="Name0" presStyleCnt="0">
        <dgm:presLayoutVars>
          <dgm:dir/>
          <dgm:animLvl val="lvl"/>
          <dgm:resizeHandles val="exact"/>
        </dgm:presLayoutVars>
      </dgm:prSet>
      <dgm:spPr/>
    </dgm:pt>
    <dgm:pt modelId="{95FDCBC2-5611-449D-AEE8-D2D2AEE04DA9}" type="pres">
      <dgm:prSet presAssocID="{BAAA5836-6E17-4B46-B268-7AAB643A370E}" presName="linNode" presStyleCnt="0"/>
      <dgm:spPr/>
    </dgm:pt>
    <dgm:pt modelId="{8F98933B-70D1-4F56-B814-5A26A3B7671C}" type="pres">
      <dgm:prSet presAssocID="{BAAA5836-6E17-4B46-B268-7AAB643A370E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A2E52135-E0E9-4CB6-BE93-7C7C319EB75A}" type="pres">
      <dgm:prSet presAssocID="{B48DC897-641D-4739-AE0E-51B206010DDB}" presName="sp" presStyleCnt="0"/>
      <dgm:spPr/>
    </dgm:pt>
    <dgm:pt modelId="{7929287E-3E1E-48C8-9B67-B2C1D8362390}" type="pres">
      <dgm:prSet presAssocID="{A11D4751-48A8-4EEF-B084-99582C1C31EF}" presName="linNode" presStyleCnt="0"/>
      <dgm:spPr/>
    </dgm:pt>
    <dgm:pt modelId="{9FD0941D-D67D-4547-BB38-67EE6D774FFA}" type="pres">
      <dgm:prSet presAssocID="{A11D4751-48A8-4EEF-B084-99582C1C31EF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C3546042-E6A5-415A-9C65-196437469DAD}" type="pres">
      <dgm:prSet presAssocID="{EA0E9AB5-B930-4CF7-9583-CC9823CEBD9B}" presName="sp" presStyleCnt="0"/>
      <dgm:spPr/>
    </dgm:pt>
    <dgm:pt modelId="{F6A35AF1-FBE1-4A51-9C03-4E21501907AF}" type="pres">
      <dgm:prSet presAssocID="{7313326A-B543-481B-9A46-0A6C73CC0105}" presName="linNode" presStyleCnt="0"/>
      <dgm:spPr/>
    </dgm:pt>
    <dgm:pt modelId="{9F8155DD-50D7-440E-89DD-D6CC39BDA6D8}" type="pres">
      <dgm:prSet presAssocID="{7313326A-B543-481B-9A46-0A6C73CC0105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18FD5842-D771-4A8C-9796-B1E1EB38A3DA}" type="pres">
      <dgm:prSet presAssocID="{77B6DF7F-0267-44A4-86E9-B3AD82BD76E8}" presName="sp" presStyleCnt="0"/>
      <dgm:spPr/>
    </dgm:pt>
    <dgm:pt modelId="{7D130CCC-9257-4CFF-9776-F72C0A3C930C}" type="pres">
      <dgm:prSet presAssocID="{C2FBD719-8A18-4A74-8F8B-5B0209DC56AD}" presName="linNode" presStyleCnt="0"/>
      <dgm:spPr/>
    </dgm:pt>
    <dgm:pt modelId="{E05C0CA8-97EF-47FB-AD58-46FC2AEFA15D}" type="pres">
      <dgm:prSet presAssocID="{C2FBD719-8A18-4A74-8F8B-5B0209DC56AD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06FC8071-9D50-438B-83A1-DE0D8520F295}" type="pres">
      <dgm:prSet presAssocID="{08A1234A-DDF3-4753-A972-AB6057E32A22}" presName="sp" presStyleCnt="0"/>
      <dgm:spPr/>
    </dgm:pt>
    <dgm:pt modelId="{8511FBA1-B577-4234-87BE-E471EE03CBDB}" type="pres">
      <dgm:prSet presAssocID="{7E7FA057-EA66-4629-95BB-D50234BBB25D}" presName="linNode" presStyleCnt="0"/>
      <dgm:spPr/>
    </dgm:pt>
    <dgm:pt modelId="{2CF822AB-5C49-4D3C-84EC-474DB2C0078A}" type="pres">
      <dgm:prSet presAssocID="{7E7FA057-EA66-4629-95BB-D50234BBB25D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CFE7BE15-FCFB-49AB-B755-560E4BFCD144}" type="presOf" srcId="{961775C5-CB75-4FAE-B536-050A5A52B4C1}" destId="{13EED018-9433-4DBF-8407-5F50243D8FAB}" srcOrd="0" destOrd="0" presId="urn:microsoft.com/office/officeart/2005/8/layout/vList5"/>
    <dgm:cxn modelId="{86127E18-23C8-47D9-BE18-3D79594B2C50}" type="presOf" srcId="{A11D4751-48A8-4EEF-B084-99582C1C31EF}" destId="{9FD0941D-D67D-4547-BB38-67EE6D774FFA}" srcOrd="0" destOrd="0" presId="urn:microsoft.com/office/officeart/2005/8/layout/vList5"/>
    <dgm:cxn modelId="{18050920-34F1-4F60-9B27-9006E941F1C8}" type="presOf" srcId="{7313326A-B543-481B-9A46-0A6C73CC0105}" destId="{9F8155DD-50D7-440E-89DD-D6CC39BDA6D8}" srcOrd="0" destOrd="0" presId="urn:microsoft.com/office/officeart/2005/8/layout/vList5"/>
    <dgm:cxn modelId="{F05EE525-28C1-4EFD-8479-B332F2DDBB97}" srcId="{961775C5-CB75-4FAE-B536-050A5A52B4C1}" destId="{7313326A-B543-481B-9A46-0A6C73CC0105}" srcOrd="2" destOrd="0" parTransId="{4AC204B7-6765-4D97-AD3D-D3954BBCB3D8}" sibTransId="{77B6DF7F-0267-44A4-86E9-B3AD82BD76E8}"/>
    <dgm:cxn modelId="{CD84DF47-AC1D-4ED9-9A06-2723FDD2EE90}" type="presOf" srcId="{BAAA5836-6E17-4B46-B268-7AAB643A370E}" destId="{8F98933B-70D1-4F56-B814-5A26A3B7671C}" srcOrd="0" destOrd="0" presId="urn:microsoft.com/office/officeart/2005/8/layout/vList5"/>
    <dgm:cxn modelId="{F6FCF34B-A3A9-4584-A2E3-2AC0480680A3}" srcId="{961775C5-CB75-4FAE-B536-050A5A52B4C1}" destId="{7E7FA057-EA66-4629-95BB-D50234BBB25D}" srcOrd="4" destOrd="0" parTransId="{228AAF22-0ABF-442D-B0AD-15A2A9A95BF4}" sibTransId="{26111EBC-CD24-40F1-A3EE-920DE06B9B74}"/>
    <dgm:cxn modelId="{2D783271-30C9-419E-A17E-DA277A3CAB86}" srcId="{961775C5-CB75-4FAE-B536-050A5A52B4C1}" destId="{BAAA5836-6E17-4B46-B268-7AAB643A370E}" srcOrd="0" destOrd="0" parTransId="{D4B53595-816B-4CEF-8447-AA9685D29453}" sibTransId="{B48DC897-641D-4739-AE0E-51B206010DDB}"/>
    <dgm:cxn modelId="{1FDFE0C8-EDA5-40EF-BF29-9FBBF59C7CD9}" srcId="{961775C5-CB75-4FAE-B536-050A5A52B4C1}" destId="{A11D4751-48A8-4EEF-B084-99582C1C31EF}" srcOrd="1" destOrd="0" parTransId="{A876CA57-948D-4964-9A89-D490A9A0AD3A}" sibTransId="{EA0E9AB5-B930-4CF7-9583-CC9823CEBD9B}"/>
    <dgm:cxn modelId="{56807AE6-D9DE-43DF-9EFC-38BEF9E83869}" srcId="{961775C5-CB75-4FAE-B536-050A5A52B4C1}" destId="{C2FBD719-8A18-4A74-8F8B-5B0209DC56AD}" srcOrd="3" destOrd="0" parTransId="{5E32275B-7C53-433A-A788-8722A19B53A8}" sibTransId="{08A1234A-DDF3-4753-A972-AB6057E32A22}"/>
    <dgm:cxn modelId="{A4F572EE-C3DD-484A-9513-F8BB7BE9F1A2}" type="presOf" srcId="{7E7FA057-EA66-4629-95BB-D50234BBB25D}" destId="{2CF822AB-5C49-4D3C-84EC-474DB2C0078A}" srcOrd="0" destOrd="0" presId="urn:microsoft.com/office/officeart/2005/8/layout/vList5"/>
    <dgm:cxn modelId="{0022B1F9-B539-45EE-BE78-95D3BA1D292A}" type="presOf" srcId="{C2FBD719-8A18-4A74-8F8B-5B0209DC56AD}" destId="{E05C0CA8-97EF-47FB-AD58-46FC2AEFA15D}" srcOrd="0" destOrd="0" presId="urn:microsoft.com/office/officeart/2005/8/layout/vList5"/>
    <dgm:cxn modelId="{FF22ECCA-D472-4A2D-A26D-EA6129D3FE71}" type="presParOf" srcId="{13EED018-9433-4DBF-8407-5F50243D8FAB}" destId="{95FDCBC2-5611-449D-AEE8-D2D2AEE04DA9}" srcOrd="0" destOrd="0" presId="urn:microsoft.com/office/officeart/2005/8/layout/vList5"/>
    <dgm:cxn modelId="{CDF85CBC-BAF9-46BF-A2FD-B26E8C8C393F}" type="presParOf" srcId="{95FDCBC2-5611-449D-AEE8-D2D2AEE04DA9}" destId="{8F98933B-70D1-4F56-B814-5A26A3B7671C}" srcOrd="0" destOrd="0" presId="urn:microsoft.com/office/officeart/2005/8/layout/vList5"/>
    <dgm:cxn modelId="{E30F9711-2C99-46FC-BF6B-EA373594248C}" type="presParOf" srcId="{13EED018-9433-4DBF-8407-5F50243D8FAB}" destId="{A2E52135-E0E9-4CB6-BE93-7C7C319EB75A}" srcOrd="1" destOrd="0" presId="urn:microsoft.com/office/officeart/2005/8/layout/vList5"/>
    <dgm:cxn modelId="{D87ADC04-9486-4B66-B7DC-6F764ED1EFE7}" type="presParOf" srcId="{13EED018-9433-4DBF-8407-5F50243D8FAB}" destId="{7929287E-3E1E-48C8-9B67-B2C1D8362390}" srcOrd="2" destOrd="0" presId="urn:microsoft.com/office/officeart/2005/8/layout/vList5"/>
    <dgm:cxn modelId="{D875ADF2-0622-40D5-A08E-5C06E56FDF60}" type="presParOf" srcId="{7929287E-3E1E-48C8-9B67-B2C1D8362390}" destId="{9FD0941D-D67D-4547-BB38-67EE6D774FFA}" srcOrd="0" destOrd="0" presId="urn:microsoft.com/office/officeart/2005/8/layout/vList5"/>
    <dgm:cxn modelId="{9292FA1A-5274-4F7D-A766-30F493275B78}" type="presParOf" srcId="{13EED018-9433-4DBF-8407-5F50243D8FAB}" destId="{C3546042-E6A5-415A-9C65-196437469DAD}" srcOrd="3" destOrd="0" presId="urn:microsoft.com/office/officeart/2005/8/layout/vList5"/>
    <dgm:cxn modelId="{7F625194-525C-4E83-B72C-046FBA5B32A7}" type="presParOf" srcId="{13EED018-9433-4DBF-8407-5F50243D8FAB}" destId="{F6A35AF1-FBE1-4A51-9C03-4E21501907AF}" srcOrd="4" destOrd="0" presId="urn:microsoft.com/office/officeart/2005/8/layout/vList5"/>
    <dgm:cxn modelId="{55BB6B30-27E7-4B12-BE91-61C0F185549F}" type="presParOf" srcId="{F6A35AF1-FBE1-4A51-9C03-4E21501907AF}" destId="{9F8155DD-50D7-440E-89DD-D6CC39BDA6D8}" srcOrd="0" destOrd="0" presId="urn:microsoft.com/office/officeart/2005/8/layout/vList5"/>
    <dgm:cxn modelId="{F6D3E494-3650-44CD-99EC-90EDF0B44E47}" type="presParOf" srcId="{13EED018-9433-4DBF-8407-5F50243D8FAB}" destId="{18FD5842-D771-4A8C-9796-B1E1EB38A3DA}" srcOrd="5" destOrd="0" presId="urn:microsoft.com/office/officeart/2005/8/layout/vList5"/>
    <dgm:cxn modelId="{14E050B8-DD20-48F7-9074-E3662BEEAF88}" type="presParOf" srcId="{13EED018-9433-4DBF-8407-5F50243D8FAB}" destId="{7D130CCC-9257-4CFF-9776-F72C0A3C930C}" srcOrd="6" destOrd="0" presId="urn:microsoft.com/office/officeart/2005/8/layout/vList5"/>
    <dgm:cxn modelId="{0725EA85-241E-49F2-8FBC-193062A31AAD}" type="presParOf" srcId="{7D130CCC-9257-4CFF-9776-F72C0A3C930C}" destId="{E05C0CA8-97EF-47FB-AD58-46FC2AEFA15D}" srcOrd="0" destOrd="0" presId="urn:microsoft.com/office/officeart/2005/8/layout/vList5"/>
    <dgm:cxn modelId="{E00329F8-5A89-45FA-8C5C-78E82306934A}" type="presParOf" srcId="{13EED018-9433-4DBF-8407-5F50243D8FAB}" destId="{06FC8071-9D50-438B-83A1-DE0D8520F295}" srcOrd="7" destOrd="0" presId="urn:microsoft.com/office/officeart/2005/8/layout/vList5"/>
    <dgm:cxn modelId="{DB89F80B-5160-445B-B8E1-2C83217227F7}" type="presParOf" srcId="{13EED018-9433-4DBF-8407-5F50243D8FAB}" destId="{8511FBA1-B577-4234-87BE-E471EE03CBDB}" srcOrd="8" destOrd="0" presId="urn:microsoft.com/office/officeart/2005/8/layout/vList5"/>
    <dgm:cxn modelId="{8C33C010-8DA4-4CE1-A900-E769E0ABCD3D}" type="presParOf" srcId="{8511FBA1-B577-4234-87BE-E471EE03CBDB}" destId="{2CF822AB-5C49-4D3C-84EC-474DB2C0078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98933B-70D1-4F56-B814-5A26A3B7671C}">
      <dsp:nvSpPr>
        <dsp:cNvPr id="0" name=""/>
        <dsp:cNvSpPr/>
      </dsp:nvSpPr>
      <dsp:spPr>
        <a:xfrm>
          <a:off x="3364992" y="1912"/>
          <a:ext cx="3785616" cy="836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Jokaisen listan julkaisun jälkeen, 3 viikon välein</a:t>
          </a:r>
          <a:endParaRPr lang="en-US" sz="1600" kern="1200"/>
        </a:p>
      </dsp:txBody>
      <dsp:txXfrm>
        <a:off x="3405805" y="42725"/>
        <a:ext cx="3703990" cy="754434"/>
      </dsp:txXfrm>
    </dsp:sp>
    <dsp:sp modelId="{9FD0941D-D67D-4547-BB38-67EE6D774FFA}">
      <dsp:nvSpPr>
        <dsp:cNvPr id="0" name=""/>
        <dsp:cNvSpPr/>
      </dsp:nvSpPr>
      <dsp:spPr>
        <a:xfrm>
          <a:off x="3364992" y="879775"/>
          <a:ext cx="3785616" cy="836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Tuodaan esille työvuorosuunnittelussa tulleet havainnot</a:t>
          </a:r>
          <a:endParaRPr lang="en-US" sz="1600" kern="1200"/>
        </a:p>
      </dsp:txBody>
      <dsp:txXfrm>
        <a:off x="3405805" y="920588"/>
        <a:ext cx="3703990" cy="754434"/>
      </dsp:txXfrm>
    </dsp:sp>
    <dsp:sp modelId="{9F8155DD-50D7-440E-89DD-D6CC39BDA6D8}">
      <dsp:nvSpPr>
        <dsp:cNvPr id="0" name=""/>
        <dsp:cNvSpPr/>
      </dsp:nvSpPr>
      <dsp:spPr>
        <a:xfrm>
          <a:off x="3364992" y="1757638"/>
          <a:ext cx="3785616" cy="836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Avataan havaintojen syitä</a:t>
          </a:r>
          <a:endParaRPr lang="en-US" sz="1600" kern="1200"/>
        </a:p>
      </dsp:txBody>
      <dsp:txXfrm>
        <a:off x="3405805" y="1798451"/>
        <a:ext cx="3703990" cy="754434"/>
      </dsp:txXfrm>
    </dsp:sp>
    <dsp:sp modelId="{E05C0CA8-97EF-47FB-AD58-46FC2AEFA15D}">
      <dsp:nvSpPr>
        <dsp:cNvPr id="0" name=""/>
        <dsp:cNvSpPr/>
      </dsp:nvSpPr>
      <dsp:spPr>
        <a:xfrm>
          <a:off x="3364992" y="2635502"/>
          <a:ext cx="3785616" cy="836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Molemminpuolinen palaute</a:t>
          </a:r>
          <a:endParaRPr lang="en-US" sz="1600" kern="1200"/>
        </a:p>
      </dsp:txBody>
      <dsp:txXfrm>
        <a:off x="3405805" y="2676315"/>
        <a:ext cx="3703990" cy="754434"/>
      </dsp:txXfrm>
    </dsp:sp>
    <dsp:sp modelId="{2CF822AB-5C49-4D3C-84EC-474DB2C0078A}">
      <dsp:nvSpPr>
        <dsp:cNvPr id="0" name=""/>
        <dsp:cNvSpPr/>
      </dsp:nvSpPr>
      <dsp:spPr>
        <a:xfrm>
          <a:off x="3364992" y="3513365"/>
          <a:ext cx="3785616" cy="836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>
              <a:sym typeface="Wingdings" panose="05000000000000000000" pitchFamily="2" charset="2"/>
            </a:rPr>
            <a:t></a:t>
          </a:r>
          <a:r>
            <a:rPr lang="fi-FI" sz="1600" kern="1200"/>
            <a:t> YHTEINEN TILANNEKUVA TYÖVUOROSUUNNITTELUUN VAIKUTTAVISTA TEKIJÖISTÄ</a:t>
          </a:r>
          <a:endParaRPr lang="en-US" sz="1600" kern="1200" dirty="0"/>
        </a:p>
      </dsp:txBody>
      <dsp:txXfrm>
        <a:off x="3405805" y="3554178"/>
        <a:ext cx="3703990" cy="754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59960FC0-897E-D660-6B28-6D6FEC0747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594C957-5CD2-3996-ED42-FA116B0B55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E2287-21E4-0B47-BAAE-B847647A90A4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530F3DB-1B4D-9A74-83D8-AA8234ECE4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E6C6547-B82F-E5A4-CC7C-311561CA0B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37A2B-BD09-E047-8278-42E6A695F9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3030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dia animoi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88307F9A-7727-D550-0092-09531F1B8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7" name="Picture 6" descr="Siun_sote-1_väri_tummall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525" y="1454390"/>
            <a:ext cx="5998419" cy="32638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621" y="1539822"/>
            <a:ext cx="5692323" cy="3178413"/>
          </a:xfrm>
          <a:prstGeom prst="rect">
            <a:avLst/>
          </a:prstGeom>
        </p:spPr>
      </p:pic>
      <p:pic>
        <p:nvPicPr>
          <p:cNvPr id="10" name="Picture 9" descr="Siun_sote-3_väri_tummall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392" y="1755986"/>
            <a:ext cx="5996553" cy="2962249"/>
          </a:xfrm>
          <a:prstGeom prst="rect">
            <a:avLst/>
          </a:prstGeom>
        </p:spPr>
      </p:pic>
      <p:pic>
        <p:nvPicPr>
          <p:cNvPr id="11" name="Picture 10" descr="Siun_sote-4_väri_tummalle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627" y="1683931"/>
            <a:ext cx="5684317" cy="3034304"/>
          </a:xfrm>
          <a:prstGeom prst="rect">
            <a:avLst/>
          </a:prstGeom>
        </p:spPr>
      </p:pic>
      <p:pic>
        <p:nvPicPr>
          <p:cNvPr id="12" name="Picture 11" descr="Siun_sote-5_väri_tummall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208" y="1179547"/>
            <a:ext cx="6236736" cy="3538688"/>
          </a:xfrm>
          <a:prstGeom prst="rect">
            <a:avLst/>
          </a:prstGeom>
        </p:spPr>
      </p:pic>
      <p:pic>
        <p:nvPicPr>
          <p:cNvPr id="13" name="Picture 12" descr="Siun_sote-6_väri_tummalle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850" y="1523810"/>
            <a:ext cx="6709095" cy="3194425"/>
          </a:xfrm>
          <a:prstGeom prst="rect">
            <a:avLst/>
          </a:prstGeom>
        </p:spPr>
      </p:pic>
      <p:pic>
        <p:nvPicPr>
          <p:cNvPr id="14" name="Picture 13" descr="Siun_sote-7_väri_tummalle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506" y="1355682"/>
            <a:ext cx="5844439" cy="3362553"/>
          </a:xfrm>
          <a:prstGeom prst="rect">
            <a:avLst/>
          </a:prstGeom>
        </p:spPr>
      </p:pic>
      <p:pic>
        <p:nvPicPr>
          <p:cNvPr id="15" name="Picture 14" descr="Logo&#10;&#10;Siun soten logo - vaihtuva kuva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421" y="1571846"/>
            <a:ext cx="5956524" cy="3146389"/>
          </a:xfrm>
          <a:prstGeom prst="rect">
            <a:avLst/>
          </a:prstGeom>
        </p:spPr>
      </p:pic>
      <p:sp>
        <p:nvSpPr>
          <p:cNvPr id="3" name="Tekstiruutu 2">
            <a:extLst>
              <a:ext uri="{FF2B5EF4-FFF2-40B4-BE49-F238E27FC236}">
                <a16:creationId xmlns:a16="http://schemas.microsoft.com/office/drawing/2014/main" id="{98BDFD27-EB1F-3099-F8C8-6D4D848516ED}"/>
              </a:ext>
            </a:extLst>
          </p:cNvPr>
          <p:cNvSpPr txBox="1"/>
          <p:nvPr userDrawn="1"/>
        </p:nvSpPr>
        <p:spPr>
          <a:xfrm>
            <a:off x="4420737" y="6093725"/>
            <a:ext cx="335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>
                <a:solidFill>
                  <a:schemeClr val="bg1"/>
                </a:solidFill>
              </a:rPr>
              <a:t>Pohjois-Karjalan hyvinvointialue</a:t>
            </a:r>
          </a:p>
        </p:txBody>
      </p:sp>
    </p:spTree>
    <p:extLst>
      <p:ext uri="{BB962C8B-B14F-4D97-AF65-F5344CB8AC3E}">
        <p14:creationId xmlns:p14="http://schemas.microsoft.com/office/powerpoint/2010/main" val="416228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2EE6B23D-7F25-CE49-9FAF-E77277A01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06101" y="6310312"/>
            <a:ext cx="53267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fi-FI"/>
              <a:t>      Pohjois-Karjalan hyvinvointialue   |   </a:t>
            </a:r>
            <a:r>
              <a:rPr lang="fi-FI" b="1" err="1"/>
              <a:t>www.siunsote.fi</a:t>
            </a:r>
            <a:endParaRPr lang="fi-FI" b="1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0E369017-6A86-34ED-8FA8-FE59021CF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10" name="Otsikko 1">
            <a:extLst>
              <a:ext uri="{FF2B5EF4-FFF2-40B4-BE49-F238E27FC236}">
                <a16:creationId xmlns:a16="http://schemas.microsoft.com/office/drawing/2014/main" id="{C20A5066-73E1-EA96-67FB-C32C0243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85293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9104E377-9698-9EC8-3026-9B9D7DE81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37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 2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D11C6A03-15AE-3B2E-53B8-B75780C7ADA1}"/>
              </a:ext>
            </a:extLst>
          </p:cNvPr>
          <p:cNvSpPr/>
          <p:nvPr userDrawn="1"/>
        </p:nvSpPr>
        <p:spPr>
          <a:xfrm>
            <a:off x="6345141" y="4587903"/>
            <a:ext cx="5846859" cy="22700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2D5DAC4-12EA-E5F2-2A45-35A53CC5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6317" y="4921857"/>
            <a:ext cx="4926495" cy="1264258"/>
          </a:xfrm>
        </p:spPr>
        <p:txBody>
          <a:bodyPr>
            <a:normAutofit/>
          </a:bodyPr>
          <a:lstStyle>
            <a:lvl1pPr algn="ctr">
              <a:defRPr sz="1800" b="0" i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45F3DA6-7323-D7DB-7EF1-17ADC1B1A6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345141" cy="6858000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4" name="Kuvan paikkamerkki 5">
            <a:extLst>
              <a:ext uri="{FF2B5EF4-FFF2-40B4-BE49-F238E27FC236}">
                <a16:creationId xmlns:a16="http://schemas.microsoft.com/office/drawing/2014/main" id="{D631DD71-9C74-BD6C-157B-5127D3B8300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345141" y="0"/>
            <a:ext cx="5846859" cy="4587903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2E371B76-E997-ABB6-3B3B-483594A3A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err="1">
                <a:solidFill>
                  <a:schemeClr val="bg1"/>
                </a:solidFill>
              </a:rPr>
              <a:t>www.siunsote.fi</a:t>
            </a:r>
            <a:endParaRPr lang="fi-FI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39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 4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D11C6A03-15AE-3B2E-53B8-B75780C7ADA1}"/>
              </a:ext>
            </a:extLst>
          </p:cNvPr>
          <p:cNvSpPr/>
          <p:nvPr userDrawn="1"/>
        </p:nvSpPr>
        <p:spPr>
          <a:xfrm>
            <a:off x="0" y="4587903"/>
            <a:ext cx="5846859" cy="22700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45F3DA6-7323-D7DB-7EF1-17ADC1B1A6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846859" y="4587903"/>
            <a:ext cx="6345141" cy="227009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4" name="Kuvan paikkamerkki 5">
            <a:extLst>
              <a:ext uri="{FF2B5EF4-FFF2-40B4-BE49-F238E27FC236}">
                <a16:creationId xmlns:a16="http://schemas.microsoft.com/office/drawing/2014/main" id="{D631DD71-9C74-BD6C-157B-5127D3B8300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094922" cy="4587903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5" name="Kuvan paikkamerkki 5">
            <a:extLst>
              <a:ext uri="{FF2B5EF4-FFF2-40B4-BE49-F238E27FC236}">
                <a16:creationId xmlns:a16="http://schemas.microsoft.com/office/drawing/2014/main" id="{DB945D49-BC15-FF28-B627-0E4830B31F4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94922" y="0"/>
            <a:ext cx="4002158" cy="4587903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7" name="Kuvan paikkamerkki 5">
            <a:extLst>
              <a:ext uri="{FF2B5EF4-FFF2-40B4-BE49-F238E27FC236}">
                <a16:creationId xmlns:a16="http://schemas.microsoft.com/office/drawing/2014/main" id="{CE34D581-3D2F-DB94-7543-8FA6E4FA60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97080" y="0"/>
            <a:ext cx="4094920" cy="4587903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</a:t>
            </a:r>
            <a:br>
              <a:rPr lang="fi-FI"/>
            </a:br>
            <a:r>
              <a:rPr lang="fi-FI"/>
              <a:t>lisää vaihtoehtoinen teksti)</a:t>
            </a:r>
          </a:p>
          <a:p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9B8E6B3-F437-36DA-2E01-6908D2EB4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363109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err="1">
                <a:solidFill>
                  <a:schemeClr val="bg1"/>
                </a:solidFill>
              </a:rPr>
              <a:t>www.siunsote.fi</a:t>
            </a:r>
            <a:endParaRPr lang="fi-FI" sz="1200">
              <a:solidFill>
                <a:schemeClr val="bg1"/>
              </a:solidFill>
            </a:endParaRPr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CDA334F7-FED8-83D6-4FE0-5C27D213E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176" y="4921857"/>
            <a:ext cx="4926495" cy="1264258"/>
          </a:xfrm>
        </p:spPr>
        <p:txBody>
          <a:bodyPr>
            <a:normAutofit/>
          </a:bodyPr>
          <a:lstStyle>
            <a:lvl1pPr algn="ctr">
              <a:defRPr sz="1800" b="0" i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436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dia (kertaa tärkein pointti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3940" y="1224501"/>
            <a:ext cx="11086769" cy="4086970"/>
          </a:xfrm>
        </p:spPr>
        <p:txBody>
          <a:bodyPr anchor="ctr" anchorCtr="0">
            <a:normAutofit/>
          </a:bodyPr>
          <a:lstStyle>
            <a:lvl1pPr algn="l">
              <a:defRPr sz="7200" b="1" i="0">
                <a:solidFill>
                  <a:srgbClr val="50C9B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 dirty="0"/>
              <a:t>Viimeiseen diaan esityksen tärkein pointti kertauksena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826B7DAC-0E23-E8D1-9B97-8D646557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6512" y="6145937"/>
            <a:ext cx="810038" cy="461635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AB4DD7E4-87FB-FF89-7BB0-E16A3C821B57}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err="1">
                <a:solidFill>
                  <a:schemeClr val="bg1"/>
                </a:solidFill>
              </a:rPr>
              <a:t>www.siunsote.fi</a:t>
            </a:r>
            <a:endParaRPr lang="fi-FI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35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rgbClr val="50C9B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C02EEFB-17F1-AE6D-5C7B-76D5B3666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15D9E3-6D91-9108-49A5-E86CF809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25FF6B-40E0-9357-BB9F-D80086A3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3301F1-67C6-1B31-8475-0A8DB14C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1382A016-16DC-DBAA-01FB-EA7029046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AADEE82E-5E18-7CB5-2E52-133A35511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658" y="5735637"/>
            <a:ext cx="1390483" cy="792426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77FC351A-AA56-5202-25CD-E0EA13B3D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dirty="0" err="1">
                <a:solidFill>
                  <a:schemeClr val="bg1"/>
                </a:solidFill>
              </a:rPr>
              <a:t>www.siunsote.fi</a:t>
            </a:r>
            <a:endParaRPr lang="fi-FI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13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22B19A-CF1D-9C2C-A883-00152128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957AF2-BC84-8060-8B8E-4D746BAF4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06BE31-66D6-9693-24F4-E5A504A0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B3780-AED9-711E-1E8E-F651216B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DDF075-47AA-D57C-763C-21A9998BB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graphicFrame>
        <p:nvGraphicFramePr>
          <p:cNvPr id="7" name="Sisällön paikkamerkki 3">
            <a:extLst>
              <a:ext uri="{FF2B5EF4-FFF2-40B4-BE49-F238E27FC236}">
                <a16:creationId xmlns:a16="http://schemas.microsoft.com/office/drawing/2014/main" id="{3EF06051-E9A8-166C-CB4C-F62886AC0A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915239"/>
              </p:ext>
            </p:extLst>
          </p:nvPr>
        </p:nvGraphicFramePr>
        <p:xfrm>
          <a:off x="990600" y="19780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Kuva 7">
            <a:extLst>
              <a:ext uri="{FF2B5EF4-FFF2-40B4-BE49-F238E27FC236}">
                <a16:creationId xmlns:a16="http://schemas.microsoft.com/office/drawing/2014/main" id="{811ACD2A-FD74-374C-B9FF-27F2A1922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1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16A87-3462-19EB-0F89-D0A14DC0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D2A7AC0-4E0B-7685-FE52-B5E5D3CF9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D70C16-573C-D137-7C36-C69B69E4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A3D01E-FA54-6D81-34CD-92AD35EC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9B80AD-0042-7537-7584-8DA1F39D1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096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D5DAC4-12EA-E5F2-2A45-35A53CC5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CFCDC8-3381-A95D-AD41-72A6A916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B87D0A-ABF2-6BC5-22B6-DFADDC8CD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44AA356-0BC7-8A72-8BBF-25AC4A6C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D9540D8B-D1F8-4253-D83A-9F54EE2D9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69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2C3527-EE56-7891-6328-8DBC72B08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5458F0-A306-F6C6-4AA4-24D81C774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418E68-E4C3-D727-DE70-EB699FB9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E3BF97-51FC-166F-75A3-C3F4B510C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930C96B-F58E-64AA-3937-0844B08E6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C8AD0D8-7016-2196-9B6C-586F1B7C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A7F1BBC-DD9B-5EA1-4E7F-D7B58049C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185F075-0CC2-4653-F0DD-F6A61019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061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940" y="1674019"/>
            <a:ext cx="11086769" cy="2387600"/>
          </a:xfrm>
        </p:spPr>
        <p:txBody>
          <a:bodyPr anchor="b">
            <a:normAutofit/>
          </a:bodyPr>
          <a:lstStyle>
            <a:lvl1pPr algn="l">
              <a:defRPr sz="7200" b="1" i="0">
                <a:solidFill>
                  <a:srgbClr val="50C9B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C02EEFB-17F1-AE6D-5C7B-76D5B3666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941" y="4317386"/>
            <a:ext cx="11086768" cy="86659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826B7DAC-0E23-E8D1-9B97-8D646557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658" y="5735637"/>
            <a:ext cx="1390483" cy="792426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1441C612-01DA-A8B0-E22B-0D3300456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dirty="0" err="1">
                <a:solidFill>
                  <a:schemeClr val="bg1"/>
                </a:solidFill>
              </a:rPr>
              <a:t>www.siunsote.fi</a:t>
            </a:r>
            <a:endParaRPr lang="fi-FI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84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F496D7-4528-FDA9-CFDE-992265AA9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1D2DC6D-2493-B45B-5B04-6561F3C5D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FF2E97D-F588-A489-8B17-1BEF6B5DA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51B47D9-47FF-B1C6-C1E4-65E4EFABC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8179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20D5B5-AADB-5838-565C-906F673B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780A069-38F9-E7EB-2E1D-DC00FCD3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9374748-DD28-D415-ABBB-F22E07A3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4731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6CC22A-892D-6A76-E2FA-3A4721BAA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550D26-AF15-4F28-871C-BCBDEA11D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EEFA7F-1810-06B6-F81B-BC1D83C9D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7D872EC-603C-C4A6-71DF-DE0EF939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853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D3F35F-EA18-8F0D-4F00-D06F3526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85EA736-A426-577B-39CE-B51BF917F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FB05F2-B639-43CD-BE98-6C9A4E905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4D8D22-5CEC-F929-910A-F91B3D52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FB1BB21-69EB-AF54-22C5-B2EEE4AD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E5DC9BE-5427-F318-D140-585A49A1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0243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6AEF56-B2AE-B9CC-E29F-045295C36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2AB648-761E-D5C6-643A-8585A48F0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F96D35-4D12-DA70-B975-A2FC85B0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1939CA-4B95-84D1-502E-E34C9381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1798D7-95E8-5459-5A25-D792C16C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67729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BF2DE34-7653-2982-EB2F-B3FEAF4335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408C05B-0602-E515-6DE1-A83580DDC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11BDCB-E153-77D2-8322-5FB44098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58380F-BCA9-713F-A3BB-99678DB4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CFA462-100B-6D0A-2F7A-31F8ADF0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2975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nsi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13" name="Kuva 12" descr="Siun sote">
            <a:extLst>
              <a:ext uri="{FF2B5EF4-FFF2-40B4-BE49-F238E27FC236}">
                <a16:creationId xmlns:a16="http://schemas.microsoft.com/office/drawing/2014/main" id="{826B7DAC-0E23-E8D1-9B97-8D64655700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16689" y="1757238"/>
            <a:ext cx="4909598" cy="2797943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0D372E8F-E064-7AC0-8FB2-163941007EF4}"/>
              </a:ext>
            </a:extLst>
          </p:cNvPr>
          <p:cNvSpPr txBox="1"/>
          <p:nvPr userDrawn="1"/>
        </p:nvSpPr>
        <p:spPr>
          <a:xfrm>
            <a:off x="4420737" y="6093725"/>
            <a:ext cx="335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>
                <a:solidFill>
                  <a:schemeClr val="bg1"/>
                </a:solidFill>
              </a:rPr>
              <a:t>Pohjois-Karjalan hyvinvointialue</a:t>
            </a:r>
          </a:p>
        </p:txBody>
      </p:sp>
    </p:spTree>
    <p:extLst>
      <p:ext uri="{BB962C8B-B14F-4D97-AF65-F5344CB8AC3E}">
        <p14:creationId xmlns:p14="http://schemas.microsoft.com/office/powerpoint/2010/main" val="29102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224" y="2051437"/>
            <a:ext cx="5566576" cy="3967699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1437"/>
            <a:ext cx="5492362" cy="396769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B1D6644-BF81-A4C4-6DA6-469A33BA5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12" name="Otsikko 1">
            <a:extLst>
              <a:ext uri="{FF2B5EF4-FFF2-40B4-BE49-F238E27FC236}">
                <a16:creationId xmlns:a16="http://schemas.microsoft.com/office/drawing/2014/main" id="{D7D7B6E4-2B74-6CE1-BB14-26AF1670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307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uri kuva tai kaavio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3" y="457200"/>
            <a:ext cx="2655736" cy="1600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2" y="2202511"/>
            <a:ext cx="2655736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665177" y="0"/>
            <a:ext cx="8526823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 dirty="0"/>
              <a:t>Kuva, kaavio, taulukko, video </a:t>
            </a:r>
            <a:r>
              <a:rPr lang="fi-FI" dirty="0" err="1"/>
              <a:t>yms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384611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et tekstiä ja kuvaa tai kaavi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2" y="457200"/>
            <a:ext cx="481486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1" y="2202511"/>
            <a:ext cx="4814871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895833" y="0"/>
            <a:ext cx="6296167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/>
              <a:t>Kaavio, taulukko, video </a:t>
            </a:r>
            <a:r>
              <a:rPr lang="fi-FI" err="1"/>
              <a:t>yms</a:t>
            </a:r>
            <a:r>
              <a:rPr lang="fi-FI"/>
              <a:t> </a:t>
            </a:r>
            <a:br>
              <a:rPr lang="fi-FI"/>
            </a:br>
            <a:r>
              <a:rPr lang="fi-FI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225538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22B19A-CF1D-9C2C-A883-00152128D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957AF2-BC84-8060-8B8E-4D746BAF4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223" y="2043485"/>
            <a:ext cx="11211339" cy="3999505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110CF64A-CF48-FFB1-3691-E235464E9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10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turkoosi">
    <p:bg>
      <p:bgPr>
        <a:solidFill>
          <a:srgbClr val="50C9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16A87-3462-19EB-0F89-D0A14DC0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83" y="1709738"/>
            <a:ext cx="11223929" cy="2852737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003FC23E-5B73-19D7-0E6A-C1F63027A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D81B1ED2-3991-F212-EED8-910A51363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883" y="4858247"/>
            <a:ext cx="11223929" cy="123140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6295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hiek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16A87-3462-19EB-0F89-D0A14DC0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83" y="1709738"/>
            <a:ext cx="11223929" cy="2852737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003FC23E-5B73-19D7-0E6A-C1F63027A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D81B1ED2-3991-F212-EED8-910A51363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883" y="4858247"/>
            <a:ext cx="11223929" cy="123140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9116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224" y="2051437"/>
            <a:ext cx="5566576" cy="396769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1437"/>
            <a:ext cx="5492362" cy="396769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B1D6644-BF81-A4C4-6DA6-469A33BA5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12" name="Otsikko 1">
            <a:extLst>
              <a:ext uri="{FF2B5EF4-FFF2-40B4-BE49-F238E27FC236}">
                <a16:creationId xmlns:a16="http://schemas.microsoft.com/office/drawing/2014/main" id="{D7D7B6E4-2B74-6CE1-BB14-26AF1670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700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uri 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D5DAC4-12EA-E5F2-2A45-35A53CC5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44" y="6310312"/>
            <a:ext cx="6074797" cy="365125"/>
          </a:xfrm>
        </p:spPr>
        <p:txBody>
          <a:bodyPr>
            <a:normAutofit/>
          </a:bodyPr>
          <a:lstStyle>
            <a:lvl1pPr>
              <a:defRPr sz="16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45F3DA6-7323-D7DB-7EF1-17ADC1B1A6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1150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fi-FI"/>
              <a:t>Kuvapaikka </a:t>
            </a:r>
            <a:br>
              <a:rPr lang="fi-FI"/>
            </a:br>
            <a:r>
              <a:rPr lang="fi-FI"/>
              <a:t>(jos esitys verkkoympäristöön, lisää vaihtoehtoinen teksti)</a:t>
            </a:r>
          </a:p>
        </p:txBody>
      </p:sp>
    </p:spTree>
    <p:extLst>
      <p:ext uri="{BB962C8B-B14F-4D97-AF65-F5344CB8AC3E}">
        <p14:creationId xmlns:p14="http://schemas.microsoft.com/office/powerpoint/2010/main" val="58494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uri kuva tai kaavio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3" y="457200"/>
            <a:ext cx="2655736" cy="1600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2" y="2202511"/>
            <a:ext cx="2655736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665177" y="0"/>
            <a:ext cx="8526823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 dirty="0"/>
              <a:t>Kuva, kaavio, taulukko, video </a:t>
            </a:r>
            <a:r>
              <a:rPr lang="fi-FI" dirty="0" err="1"/>
              <a:t>yms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16960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et tekstiä ja kuvaa tai kaavi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2" y="457200"/>
            <a:ext cx="481486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1" y="2202511"/>
            <a:ext cx="4814871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895833" y="0"/>
            <a:ext cx="6296167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/>
              <a:t>Kaavio, taulukko, video </a:t>
            </a:r>
            <a:r>
              <a:rPr lang="fi-FI" err="1"/>
              <a:t>yms</a:t>
            </a:r>
            <a:r>
              <a:rPr lang="fi-FI"/>
              <a:t> </a:t>
            </a:r>
            <a:br>
              <a:rPr lang="fi-FI"/>
            </a:br>
            <a:r>
              <a:rPr lang="fi-FI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299759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3B0FB16-D231-325D-8EF4-BDB4854B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4" y="365125"/>
            <a:ext cx="112113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69D3D4-AD92-D360-B2F3-956761974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3223" y="1825625"/>
            <a:ext cx="112113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68E310E-9211-499D-3CAA-C826170FE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/>
              <a:t>Pohjois-Karjalan hyvinvointialue   |   </a:t>
            </a:r>
            <a:r>
              <a:rPr lang="fi-FI" sz="1200" b="1" err="1"/>
              <a:t>www.siunsote.fi</a:t>
            </a:r>
            <a:endParaRPr lang="fi-FI" sz="1200"/>
          </a:p>
        </p:txBody>
      </p:sp>
    </p:spTree>
    <p:extLst>
      <p:ext uri="{BB962C8B-B14F-4D97-AF65-F5344CB8AC3E}">
        <p14:creationId xmlns:p14="http://schemas.microsoft.com/office/powerpoint/2010/main" val="42825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11" r:id="rId5"/>
    <p:sldLayoutId id="2147483701" r:id="rId6"/>
    <p:sldLayoutId id="2147483702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i="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3B0FB16-D231-325D-8EF4-BDB4854B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69D3D4-AD92-D360-B2F3-956761974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CCAA77-A536-7D56-0B8B-B11981E82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4BB73F-E9C6-E345-BC39-7C8ED2AD4A80}" type="datetimeFigureOut">
              <a:rPr lang="fi-FI" smtClean="0"/>
              <a:t>3.10.2024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1B864B-2DA7-A8C7-FED3-1E03A019A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9D50F3-EC6E-58CA-C345-4B8C0BFC9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9FEA61E-6B84-FAC5-30C8-6E7917791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 dirty="0"/>
              <a:t>Pohjois-Karjalan hyvinvointialue   |   </a:t>
            </a:r>
            <a:r>
              <a:rPr lang="fi-FI" sz="1200" b="1" dirty="0" err="1"/>
              <a:t>www.siunsote.fi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15129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664" r:id="rId13"/>
    <p:sldLayoutId id="2147483679" r:id="rId14"/>
    <p:sldLayoutId id="2147483681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49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D9D184-3BC1-1BB1-BC44-41FE353EC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Työvuorosuunnittelun ruusut ja risut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62B707F-4399-CF49-6EEB-055415F7B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Yhteistyössä luottamusmiesten kanssa</a:t>
            </a:r>
          </a:p>
        </p:txBody>
      </p:sp>
    </p:spTree>
    <p:extLst>
      <p:ext uri="{BB962C8B-B14F-4D97-AF65-F5344CB8AC3E}">
        <p14:creationId xmlns:p14="http://schemas.microsoft.com/office/powerpoint/2010/main" val="114451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56A143DD-5CC5-E430-ACC4-B69EDDA57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224" y="2051437"/>
            <a:ext cx="5566576" cy="3967699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fi-FI" sz="1800" b="1" u="sng"/>
              <a:t>Henkilöstöresurssin perusteet</a:t>
            </a:r>
          </a:p>
          <a:p>
            <a:r>
              <a:rPr lang="fi-FI" sz="1800"/>
              <a:t>Ta:n mukainen resurssi</a:t>
            </a:r>
          </a:p>
          <a:p>
            <a:pPr lvl="1"/>
            <a:r>
              <a:rPr lang="fi-FI" sz="1800"/>
              <a:t>Perustuu mitoitukseen, osaamiseen yksikön tarpeiden mukaan</a:t>
            </a:r>
          </a:p>
          <a:p>
            <a:pPr lvl="1"/>
            <a:r>
              <a:rPr lang="fi-FI" sz="1800"/>
              <a:t>Mitoitus perustuu toiminnan analyysiin (potilas/asiakas –tunnit ja toiminnan laatu, mitä tapahtuu ja milloin?)</a:t>
            </a:r>
          </a:p>
          <a:p>
            <a:pPr lvl="1"/>
            <a:r>
              <a:rPr lang="fi-FI" sz="1800"/>
              <a:t>Tarvittava työ kuvattava, osaaminen</a:t>
            </a:r>
          </a:p>
          <a:p>
            <a:pPr lvl="1"/>
            <a:r>
              <a:rPr lang="fi-FI" sz="1800"/>
              <a:t>Pitkät sissit</a:t>
            </a:r>
          </a:p>
          <a:p>
            <a:r>
              <a:rPr lang="fi-FI" sz="1800"/>
              <a:t>Kuva käytössä olevasta resurssista (apuna resurssiseuranta taulukko)</a:t>
            </a:r>
          </a:p>
          <a:p>
            <a:r>
              <a:rPr lang="fi-FI" sz="1800"/>
              <a:t>Tavoitteena ennakointi, jotta voidaan varmistaa mahdollisimman hyvin TARVE!</a:t>
            </a:r>
          </a:p>
          <a:p>
            <a:endParaRPr lang="fi-FI" sz="1800"/>
          </a:p>
          <a:p>
            <a:endParaRPr lang="fi-FI" sz="1800"/>
          </a:p>
        </p:txBody>
      </p:sp>
      <p:sp>
        <p:nvSpPr>
          <p:cNvPr id="5" name="Sisällön paikkamerkki 3">
            <a:extLst>
              <a:ext uri="{FF2B5EF4-FFF2-40B4-BE49-F238E27FC236}">
                <a16:creationId xmlns:a16="http://schemas.microsoft.com/office/drawing/2014/main" id="{8A5A44A6-76F6-F4C3-B3A7-3A9B9A9F81B5}"/>
              </a:ext>
            </a:extLst>
          </p:cNvPr>
          <p:cNvSpPr txBox="1">
            <a:spLocks/>
          </p:cNvSpPr>
          <p:nvPr/>
        </p:nvSpPr>
        <p:spPr>
          <a:xfrm>
            <a:off x="6172200" y="2051437"/>
            <a:ext cx="5492362" cy="3967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400" b="1" u="sng"/>
              <a:t>Huomioitava</a:t>
            </a:r>
          </a:p>
          <a:p>
            <a:r>
              <a:rPr lang="fi-FI" sz="2400"/>
              <a:t>Osa-aikaisuudet</a:t>
            </a:r>
          </a:p>
          <a:p>
            <a:r>
              <a:rPr lang="fi-FI" sz="2400"/>
              <a:t>Lomat</a:t>
            </a:r>
          </a:p>
          <a:p>
            <a:r>
              <a:rPr lang="fi-FI" sz="2400"/>
              <a:t>Muut poissaolot</a:t>
            </a:r>
          </a:p>
          <a:p>
            <a:r>
              <a:rPr lang="fi-FI" sz="2400"/>
              <a:t>Koulutukset etc.</a:t>
            </a:r>
          </a:p>
          <a:p>
            <a:endParaRPr lang="fi-FI" sz="2400"/>
          </a:p>
          <a:p>
            <a:endParaRPr lang="fi-FI" sz="2400"/>
          </a:p>
          <a:p>
            <a:r>
              <a:rPr lang="fi-FI" sz="2400"/>
              <a:t>Seuranta = Työvuorosuunnittelman toteuma, Eletyn listan toteuma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76B81BD-7332-3405-844F-2B8BBDA9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 dirty="0"/>
              <a:t>Resurssihallinnan ABC</a:t>
            </a:r>
          </a:p>
        </p:txBody>
      </p:sp>
    </p:spTree>
    <p:extLst>
      <p:ext uri="{BB962C8B-B14F-4D97-AF65-F5344CB8AC3E}">
        <p14:creationId xmlns:p14="http://schemas.microsoft.com/office/powerpoint/2010/main" val="409833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2671AA2D-87A9-9CFF-71CA-2D0C5ECE9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99" y="495186"/>
            <a:ext cx="11805921" cy="5963562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FC08559C-F8C8-2044-2A0A-F8798C8C7310}"/>
              </a:ext>
            </a:extLst>
          </p:cNvPr>
          <p:cNvSpPr txBox="1"/>
          <p:nvPr/>
        </p:nvSpPr>
        <p:spPr>
          <a:xfrm>
            <a:off x="1619250" y="142875"/>
            <a:ext cx="8410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Onnistuneen työvuorosuunnittelun aikataulutus</a:t>
            </a:r>
          </a:p>
        </p:txBody>
      </p:sp>
    </p:spTree>
    <p:extLst>
      <p:ext uri="{BB962C8B-B14F-4D97-AF65-F5344CB8AC3E}">
        <p14:creationId xmlns:p14="http://schemas.microsoft.com/office/powerpoint/2010/main" val="295921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8E482F-7165-B122-EF5F-CDE107732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fi-FI" dirty="0"/>
              <a:t>Ruusut ja risut työvuorosuunnittelusta, yhteistyössä luottamusmiesten kanssa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E799DDD4-596B-355F-8780-624066D628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4524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141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unsote_Edistynytkäytto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unsote_ESITYS (1)" id="{961DB4F3-7212-466A-8476-4E2D153C51B3}" vid="{A3E184B9-4518-4234-BD14-E88E38F2BD48}"/>
    </a:ext>
  </a:extLst>
</a:theme>
</file>

<file path=ppt/theme/theme2.xml><?xml version="1.0" encoding="utf-8"?>
<a:theme xmlns:a="http://schemas.openxmlformats.org/drawingml/2006/main" name="Siunsote_Peruskäyttö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unsote_ESITYS (1)" id="{961DB4F3-7212-466A-8476-4E2D153C51B3}" vid="{6BBD06F5-A822-4EAD-BF77-9C65320BB546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CB533D453B7DF42914CB9F00AF94B3D" ma:contentTypeVersion="8" ma:contentTypeDescription="Luo uusi asiakirja." ma:contentTypeScope="" ma:versionID="3e9ac222f50c9c92ca311a87381106d7">
  <xsd:schema xmlns:xsd="http://www.w3.org/2001/XMLSchema" xmlns:xs="http://www.w3.org/2001/XMLSchema" xmlns:p="http://schemas.microsoft.com/office/2006/metadata/properties" xmlns:ns2="2b9a537a-b4d1-4afe-a452-d067b8d42fd0" xmlns:ns3="d48a366b-816f-4c78-9a89-82865b27eaeb" targetNamespace="http://schemas.microsoft.com/office/2006/metadata/properties" ma:root="true" ma:fieldsID="22c9154f70eedf2de0a4f46be20519fc" ns2:_="" ns3:_="">
    <xsd:import namespace="2b9a537a-b4d1-4afe-a452-d067b8d42fd0"/>
    <xsd:import namespace="d48a366b-816f-4c78-9a89-82865b27eaeb"/>
    <xsd:element name="properties">
      <xsd:complexType>
        <xsd:sequence>
          <xsd:element name="documentManagement">
            <xsd:complexType>
              <xsd:all>
                <xsd:element ref="ns2:K_x00e4_ytt_x00e4_j_x00e4_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9a537a-b4d1-4afe-a452-d067b8d42fd0" elementFormDefault="qualified">
    <xsd:import namespace="http://schemas.microsoft.com/office/2006/documentManagement/types"/>
    <xsd:import namespace="http://schemas.microsoft.com/office/infopath/2007/PartnerControls"/>
    <xsd:element name="K_x00e4_ytt_x00e4_j_x00e4_" ma:index="2" ma:displayName="Käyttäjä" ma:format="RadioButtons" ma:indexed="true" ma:internalName="K_x00e4_ytt_x00e4_j_x00e4_">
      <xsd:simpleType>
        <xsd:restriction base="dms:Choice">
          <xsd:enumeration value="F3-lisenssi"/>
          <xsd:enumeration value="E3-lisenssi"/>
        </xsd:restriction>
      </xsd:simpleType>
    </xsd:element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8a366b-816f-4c78-9a89-82865b27eae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Sisältölaji"/>
        <xsd:element ref="dc:title" minOccurs="0" maxOccurs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_x00e4_ytt_x00e4_j_x00e4_ xmlns="2b9a537a-b4d1-4afe-a452-d067b8d42fd0">E3-lisenssi</K_x00e4_ytt_x00e4_j_x00e4_>
  </documentManagement>
</p:properties>
</file>

<file path=customXml/itemProps1.xml><?xml version="1.0" encoding="utf-8"?>
<ds:datastoreItem xmlns:ds="http://schemas.openxmlformats.org/officeDocument/2006/customXml" ds:itemID="{481B3327-58A3-4C43-A008-F01321A6C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1512F6-B349-434B-B679-E21C37EDBB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9a537a-b4d1-4afe-a452-d067b8d42fd0"/>
    <ds:schemaRef ds:uri="d48a366b-816f-4c78-9a89-82865b27e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47EA5A-F2CF-4D32-955F-6B5E99253736}">
  <ds:schemaRefs>
    <ds:schemaRef ds:uri="http://purl.org/dc/terms/"/>
    <ds:schemaRef ds:uri="http://schemas.openxmlformats.org/package/2006/metadata/core-properties"/>
    <ds:schemaRef ds:uri="2b9a537a-b4d1-4afe-a452-d067b8d42fd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d48a366b-816f-4c78-9a89-82865b27eae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Siunsote_ESITYS</Template>
  <TotalTime>14</TotalTime>
  <Words>119</Words>
  <Application>Microsoft Office PowerPoint</Application>
  <PresentationFormat>Laajakuva</PresentationFormat>
  <Paragraphs>26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Siunsote_Edistynytkäytto</vt:lpstr>
      <vt:lpstr>Siunsote_Peruskäyttö</vt:lpstr>
      <vt:lpstr>PowerPoint-esitys</vt:lpstr>
      <vt:lpstr>Työvuorosuunnittelun ruusut ja risut</vt:lpstr>
      <vt:lpstr>Resurssihallinnan ABC</vt:lpstr>
      <vt:lpstr>PowerPoint-esitys</vt:lpstr>
      <vt:lpstr>Ruusut ja risut työvuorosuunnittelusta, yhteistyössä luottamusmiesten kanssa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subject/>
  <dc:creator>Hakkarainen Petteri</dc:creator>
  <cp:keywords/>
  <dc:description/>
  <cp:lastModifiedBy>Hakkarainen Petteri</cp:lastModifiedBy>
  <cp:revision>2</cp:revision>
  <dcterms:created xsi:type="dcterms:W3CDTF">2024-10-03T05:16:52Z</dcterms:created>
  <dcterms:modified xsi:type="dcterms:W3CDTF">2024-10-03T07:51:25Z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0x0101003CB533D453B7DF42914CB9F00AF94B3D</vt:lpwstr>
  </property>
  <property fmtid="{D5CDD505-2E9C-101B-9397-08002B2CF9AE}" pid="3" name="MediaServiceImageTags">
    <vt:lpwstr/>
  </property>
  <property fmtid="{D5CDD505-2E9C-101B-9397-08002B2CF9AE}" pid="4" name="Organisaatio">
    <vt:lpwstr>Hyvinvointialue</vt:lpwstr>
  </property>
</Properties>
</file>